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"/>
  </p:notesMasterIdLst>
  <p:sldIdLst>
    <p:sldId id="324" r:id="rId2"/>
    <p:sldId id="325" r:id="rId3"/>
    <p:sldId id="326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/>
    <p:restoredTop sz="95897"/>
  </p:normalViewPr>
  <p:slideViewPr>
    <p:cSldViewPr snapToGrid="0" snapToObjects="1">
      <p:cViewPr varScale="1">
        <p:scale>
          <a:sx n="114" d="100"/>
          <a:sy n="114" d="100"/>
        </p:scale>
        <p:origin x="62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9ACC2-15F4-9549-B7EC-0A2B034E938B}" type="datetimeFigureOut">
              <a:rPr kumimoji="1" lang="ja-JP" altLang="en-US" smtClean="0"/>
              <a:t>2020/6/29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2704F-7F34-5D4A-A451-26A3081CB5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948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104">
            <a:extLst>
              <a:ext uri="{FF2B5EF4-FFF2-40B4-BE49-F238E27FC236}">
                <a16:creationId xmlns:a16="http://schemas.microsoft.com/office/drawing/2014/main" id="{F3338E6D-4DAA-0249-8046-AFDFBF945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" y="0"/>
            <a:ext cx="914128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7FFA3-C4BB-9247-A5B3-E5921F868F43}" type="datetime1">
              <a:rPr kumimoji="1" lang="ja-JP" altLang="en-US" smtClean="0"/>
              <a:t>2020/6/29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529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90C7-065B-C44E-98A4-F4EED13F4430}" type="datetime1">
              <a:rPr kumimoji="1" lang="ja-JP" altLang="en-US" smtClean="0"/>
              <a:t>2020/6/29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203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F411-85EC-0844-A1FC-62129A811092}" type="datetime1">
              <a:rPr kumimoji="1" lang="ja-JP" altLang="en-US" smtClean="0"/>
              <a:t>2020/6/29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225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2">
            <a:extLst>
              <a:ext uri="{FF2B5EF4-FFF2-40B4-BE49-F238E27FC236}">
                <a16:creationId xmlns:a16="http://schemas.microsoft.com/office/drawing/2014/main" id="{705CD858-9718-9443-A370-7779DE72FB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" y="0"/>
            <a:ext cx="9142642" cy="162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D94B1-EDF3-9E47-BAAA-9815EC1C3422}" type="datetime1">
              <a:rPr kumimoji="1" lang="ja-JP" altLang="en-US" smtClean="0"/>
              <a:t>2020/6/29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Control System Theory Group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1AC4FD6-5C96-E849-854E-7800D1841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72" y="271342"/>
            <a:ext cx="8480182" cy="584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C4D32E6-2857-BF44-99DF-DC17CC66004E}"/>
              </a:ext>
            </a:extLst>
          </p:cNvPr>
          <p:cNvSpPr txBox="1"/>
          <p:nvPr userDrawn="1"/>
        </p:nvSpPr>
        <p:spPr>
          <a:xfrm>
            <a:off x="6880860" y="571500"/>
            <a:ext cx="19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mbria" panose="02040503050406030204" pitchFamily="18" charset="0"/>
              </a:rPr>
              <a:t>M2 </a:t>
            </a:r>
            <a:r>
              <a:rPr kumimoji="1" lang="en-US" altLang="ja-JP" dirty="0" err="1">
                <a:latin typeface="Cambria" panose="02040503050406030204" pitchFamily="18" charset="0"/>
              </a:rPr>
              <a:t>Ibuki</a:t>
            </a:r>
            <a:r>
              <a:rPr kumimoji="1" lang="en-US" altLang="ja-JP" dirty="0">
                <a:latin typeface="Cambria" panose="02040503050406030204" pitchFamily="18" charset="0"/>
              </a:rPr>
              <a:t> Takeuchi</a:t>
            </a:r>
            <a:endParaRPr kumimoji="1" lang="ja-JP" alt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546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6C9C-F44D-FD48-A20E-FB4D106E7C21}" type="datetime1">
              <a:rPr kumimoji="1" lang="ja-JP" altLang="en-US" smtClean="0"/>
              <a:t>2020/6/29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0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42F50-2625-344F-9B5F-524DA4E36071}" type="datetime1">
              <a:rPr kumimoji="1" lang="ja-JP" altLang="en-US" smtClean="0"/>
              <a:t>2020/6/29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391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12E8-BB2E-C94F-AE7C-6D80E567C1BF}" type="datetime1">
              <a:rPr kumimoji="1" lang="ja-JP" altLang="en-US" smtClean="0"/>
              <a:t>2020/6/29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447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569C-F0F4-AE40-8251-2226F7C19C2A}" type="datetime1">
              <a:rPr kumimoji="1" lang="ja-JP" altLang="en-US" smtClean="0"/>
              <a:t>2020/6/29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627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2018-3372-2442-BA47-9E73D3C26787}" type="datetime1">
              <a:rPr kumimoji="1" lang="ja-JP" altLang="en-US" smtClean="0"/>
              <a:t>2020/6/29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1126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DF6F-6A11-D94D-A77B-89829FC348D2}" type="datetime1">
              <a:rPr kumimoji="1" lang="ja-JP" altLang="en-US" smtClean="0"/>
              <a:t>2020/6/29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441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FBE2-AB8C-C14C-93C7-687736DEF7B1}" type="datetime1">
              <a:rPr kumimoji="1" lang="ja-JP" altLang="en-US" smtClean="0"/>
              <a:t>2020/6/29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533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72" y="271342"/>
            <a:ext cx="8480182" cy="584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72" y="1103023"/>
            <a:ext cx="8480182" cy="5006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  <a:r>
              <a:rPr lang="en-US" altLang="ja-JP" dirty="0"/>
              <a:t> 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83DC8-8DDA-B04E-8E5F-75570B942433}" type="datetime1">
              <a:rPr kumimoji="1" lang="ja-JP" altLang="en-US" smtClean="0"/>
              <a:t>2020/6/29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524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" altLang="ja-JP"/>
              <a:t>Control System Theory Group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58354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7FD6B-29A3-3249-A29F-ABF600A8FF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880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800" kern="1200">
          <a:solidFill>
            <a:schemeClr val="accent1">
              <a:lumMod val="50000"/>
            </a:schemeClr>
          </a:solidFill>
          <a:latin typeface="Century" panose="02040604050505020304" pitchFamily="18" charset="0"/>
          <a:ea typeface="+mn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Arial" panose="020B0604020202020204" pitchFamily="34" charset="0"/>
        <a:buChar char="•"/>
        <a:defRPr kumimoji="1" sz="2200" b="0" i="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Arial" panose="020B0604020202020204" pitchFamily="34" charset="0"/>
        <a:buChar char="•"/>
        <a:defRPr kumimoji="1" sz="1600" b="0" i="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Arial" panose="020B0604020202020204" pitchFamily="34" charset="0"/>
        <a:buChar char="•"/>
        <a:defRPr kumimoji="1" sz="1400" b="0" i="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90649C0-D1CD-EA4F-8D47-DB6735460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Read a paper</a:t>
            </a:r>
          </a:p>
          <a:p>
            <a:pPr lvl="1"/>
            <a:r>
              <a:rPr kumimoji="1" lang="en-US" altLang="ja-JP" dirty="0"/>
              <a:t>[1]: T. Matsushima, H. </a:t>
            </a:r>
            <a:r>
              <a:rPr lang="en-US" altLang="ja-JP" dirty="0" err="1"/>
              <a:t>Furuta</a:t>
            </a:r>
            <a:r>
              <a:rPr lang="en-US" altLang="ja-JP" dirty="0"/>
              <a:t>, Y. Matsuo, O. Nachum and S. S. Gu. “Deployment-Efficient Reinforcement Learning via Model-Based Offline Optimization”, </a:t>
            </a:r>
            <a:r>
              <a:rPr lang="en-US" altLang="ja-JP" i="1" dirty="0" err="1"/>
              <a:t>arXiv</a:t>
            </a:r>
            <a:r>
              <a:rPr lang="en-US" altLang="ja-JP" i="1" dirty="0"/>
              <a:t> preprint </a:t>
            </a:r>
            <a:r>
              <a:rPr lang="en-US" altLang="ja-JP" i="1" dirty="0" err="1"/>
              <a:t>arXiv</a:t>
            </a:r>
            <a:r>
              <a:rPr lang="en-US" altLang="ja-JP" i="1" dirty="0"/>
              <a:t>: 2006.03647v2, </a:t>
            </a:r>
            <a:r>
              <a:rPr lang="en-US" altLang="ja-JP" dirty="0"/>
              <a:t>2020.</a:t>
            </a:r>
          </a:p>
          <a:p>
            <a:pPr lvl="1"/>
            <a:endParaRPr kumimoji="1" lang="en-US" altLang="ja-JP" dirty="0"/>
          </a:p>
          <a:p>
            <a:r>
              <a:rPr kumimoji="1" lang="en-US" altLang="ja-JP" dirty="0"/>
              <a:t>[1] is a hy</a:t>
            </a:r>
            <a:r>
              <a:rPr lang="en-US" altLang="ja-JP" dirty="0"/>
              <a:t>brid RL of offline and online</a:t>
            </a:r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C672E66-F3E3-7C45-9400-EE110B4D8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D94B1-EDF3-9E47-BAAA-9815EC1C3422}" type="datetime1">
              <a:rPr kumimoji="1" lang="ja-JP" altLang="en-US" smtClean="0"/>
              <a:t>2020/6/29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25B3B62-902B-0947-B96F-80B50F67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Control System Theory Group</a:t>
            </a:r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33933B7-D950-744D-BDE9-3C93F80B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Weekly Report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8258942-F20F-3B40-935F-B91C36E2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89" y="4143940"/>
            <a:ext cx="854539" cy="82227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53D0C7D-B7C8-3B46-AD8C-329841AB5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030" y="5032810"/>
            <a:ext cx="726212" cy="72621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7917A05-5FF6-0146-AC18-2DA876FBFCDC}"/>
              </a:ext>
            </a:extLst>
          </p:cNvPr>
          <p:cNvSpPr txBox="1"/>
          <p:nvPr/>
        </p:nvSpPr>
        <p:spPr>
          <a:xfrm>
            <a:off x="1875371" y="4986135"/>
            <a:ext cx="55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Cambria" panose="02040503050406030204" pitchFamily="18" charset="0"/>
              </a:rPr>
              <a:t>env</a:t>
            </a:r>
            <a:endParaRPr kumimoji="1" lang="ja-JP" altLang="en-US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05FE29F-4BDA-6442-B2AB-AE731A6DB4D5}"/>
                  </a:ext>
                </a:extLst>
              </p:cNvPr>
              <p:cNvSpPr txBox="1"/>
              <p:nvPr/>
            </p:nvSpPr>
            <p:spPr>
              <a:xfrm>
                <a:off x="2782660" y="5968933"/>
                <a:ext cx="974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ja-JP" altLang="en-US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05FE29F-4BDA-6442-B2AB-AE731A6DB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660" y="5968933"/>
                <a:ext cx="974520" cy="369332"/>
              </a:xfrm>
              <a:prstGeom prst="rect">
                <a:avLst/>
              </a:prstGeom>
              <a:blipFill>
                <a:blip r:embed="rId4"/>
                <a:stretch>
                  <a:fillRect l="-1282" r="-38462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右矢印 10">
            <a:extLst>
              <a:ext uri="{FF2B5EF4-FFF2-40B4-BE49-F238E27FC236}">
                <a16:creationId xmlns:a16="http://schemas.microsoft.com/office/drawing/2014/main" id="{D7471B83-4A87-0145-B17A-44CAB87E0AE9}"/>
              </a:ext>
            </a:extLst>
          </p:cNvPr>
          <p:cNvSpPr/>
          <p:nvPr/>
        </p:nvSpPr>
        <p:spPr>
          <a:xfrm>
            <a:off x="4322963" y="5524758"/>
            <a:ext cx="546580" cy="30346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2ABDC62-7F44-0448-BC39-735E388CF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543" y="5051117"/>
            <a:ext cx="1451195" cy="87423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BE93D6-08F2-4D48-9C78-CCAC7EAB14CE}"/>
              </a:ext>
            </a:extLst>
          </p:cNvPr>
          <p:cNvSpPr txBox="1"/>
          <p:nvPr/>
        </p:nvSpPr>
        <p:spPr>
          <a:xfrm>
            <a:off x="5992820" y="5968933"/>
            <a:ext cx="86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Cambria" panose="02040503050406030204" pitchFamily="18" charset="0"/>
              </a:rPr>
              <a:t>model</a:t>
            </a:r>
            <a:endParaRPr kumimoji="1" lang="ja-JP" altLang="en-US">
              <a:latin typeface="Cambria" panose="02040503050406030204" pitchFamily="18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C1B260A-676A-A841-8F9B-D122C03E368B}"/>
              </a:ext>
            </a:extLst>
          </p:cNvPr>
          <p:cNvSpPr txBox="1"/>
          <p:nvPr/>
        </p:nvSpPr>
        <p:spPr>
          <a:xfrm>
            <a:off x="4260301" y="3959497"/>
            <a:ext cx="77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Cambria" panose="02040503050406030204" pitchFamily="18" charset="0"/>
              </a:rPr>
              <a:t>agent</a:t>
            </a:r>
            <a:endParaRPr kumimoji="1" lang="ja-JP" altLang="en-US">
              <a:latin typeface="Cambria" panose="02040503050406030204" pitchFamily="18" charset="0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E1B607CF-E198-334B-ADA1-5891DF491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577" y="3168952"/>
            <a:ext cx="1451195" cy="874231"/>
          </a:xfrm>
          <a:prstGeom prst="rect">
            <a:avLst/>
          </a:prstGeom>
        </p:spPr>
      </p:pic>
      <p:sp>
        <p:nvSpPr>
          <p:cNvPr id="16" name="左カーブ矢印 15">
            <a:extLst>
              <a:ext uri="{FF2B5EF4-FFF2-40B4-BE49-F238E27FC236}">
                <a16:creationId xmlns:a16="http://schemas.microsoft.com/office/drawing/2014/main" id="{6B1905D0-4EF1-9745-BD4C-D10209BA5816}"/>
              </a:ext>
            </a:extLst>
          </p:cNvPr>
          <p:cNvSpPr/>
          <p:nvPr/>
        </p:nvSpPr>
        <p:spPr>
          <a:xfrm rot="19520644">
            <a:off x="5822304" y="3953639"/>
            <a:ext cx="306349" cy="699109"/>
          </a:xfrm>
          <a:prstGeom prst="curvedLeftArrow">
            <a:avLst>
              <a:gd name="adj1" fmla="val 45198"/>
              <a:gd name="adj2" fmla="val 83125"/>
              <a:gd name="adj3" fmla="val 3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左カーブ矢印 16">
            <a:extLst>
              <a:ext uri="{FF2B5EF4-FFF2-40B4-BE49-F238E27FC236}">
                <a16:creationId xmlns:a16="http://schemas.microsoft.com/office/drawing/2014/main" id="{7F75170C-338B-034F-974D-1A968D8A3CBF}"/>
              </a:ext>
            </a:extLst>
          </p:cNvPr>
          <p:cNvSpPr/>
          <p:nvPr/>
        </p:nvSpPr>
        <p:spPr>
          <a:xfrm rot="9162601">
            <a:off x="5019979" y="4342814"/>
            <a:ext cx="306349" cy="699109"/>
          </a:xfrm>
          <a:prstGeom prst="curvedLeftArrow">
            <a:avLst>
              <a:gd name="adj1" fmla="val 45198"/>
              <a:gd name="adj2" fmla="val 83125"/>
              <a:gd name="adj3" fmla="val 3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E8A9345-F0DD-FA4F-952D-C2213B6955C9}"/>
                  </a:ext>
                </a:extLst>
              </p:cNvPr>
              <p:cNvSpPr txBox="1"/>
              <p:nvPr/>
            </p:nvSpPr>
            <p:spPr>
              <a:xfrm>
                <a:off x="4747375" y="4953467"/>
                <a:ext cx="5455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ja-JP" altLang="en-US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E8A9345-F0DD-FA4F-952D-C2213B695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75" y="4953467"/>
                <a:ext cx="545544" cy="369332"/>
              </a:xfrm>
              <a:prstGeom prst="rect">
                <a:avLst/>
              </a:prstGeom>
              <a:blipFill>
                <a:blip r:embed="rId6"/>
                <a:stretch>
                  <a:fillRect r="-20455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16FC111A-CE63-8840-8591-A4D3AAFC40CE}"/>
                  </a:ext>
                </a:extLst>
              </p:cNvPr>
              <p:cNvSpPr txBox="1"/>
              <p:nvPr/>
            </p:nvSpPr>
            <p:spPr>
              <a:xfrm>
                <a:off x="5967291" y="3494557"/>
                <a:ext cx="5238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kumimoji="1" lang="ja-JP" altLang="en-US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16FC111A-CE63-8840-8591-A4D3AAFC4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291" y="3494557"/>
                <a:ext cx="523848" cy="369332"/>
              </a:xfrm>
              <a:prstGeom prst="rect">
                <a:avLst/>
              </a:prstGeom>
              <a:blipFill>
                <a:blip r:embed="rId7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右カーブ矢印 20">
            <a:extLst>
              <a:ext uri="{FF2B5EF4-FFF2-40B4-BE49-F238E27FC236}">
                <a16:creationId xmlns:a16="http://schemas.microsoft.com/office/drawing/2014/main" id="{A3D1143D-28B3-814B-8915-BE480315A166}"/>
              </a:ext>
            </a:extLst>
          </p:cNvPr>
          <p:cNvSpPr/>
          <p:nvPr/>
        </p:nvSpPr>
        <p:spPr>
          <a:xfrm rot="3483693">
            <a:off x="2859349" y="3515502"/>
            <a:ext cx="360829" cy="726213"/>
          </a:xfrm>
          <a:prstGeom prst="curvedRightArrow">
            <a:avLst>
              <a:gd name="adj1" fmla="val 31281"/>
              <a:gd name="adj2" fmla="val 68691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右カーブ矢印 21">
            <a:extLst>
              <a:ext uri="{FF2B5EF4-FFF2-40B4-BE49-F238E27FC236}">
                <a16:creationId xmlns:a16="http://schemas.microsoft.com/office/drawing/2014/main" id="{151D67A8-3EFF-AB4B-B26D-B56A6B636AD0}"/>
              </a:ext>
            </a:extLst>
          </p:cNvPr>
          <p:cNvSpPr/>
          <p:nvPr/>
        </p:nvSpPr>
        <p:spPr>
          <a:xfrm rot="17993189">
            <a:off x="2401711" y="5301793"/>
            <a:ext cx="360829" cy="726213"/>
          </a:xfrm>
          <a:prstGeom prst="curvedRightArrow">
            <a:avLst>
              <a:gd name="adj1" fmla="val 31281"/>
              <a:gd name="adj2" fmla="val 68691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07B47998-0248-7048-8B49-60F863D9D8DF}"/>
                  </a:ext>
                </a:extLst>
              </p:cNvPr>
              <p:cNvSpPr/>
              <p:nvPr/>
            </p:nvSpPr>
            <p:spPr>
              <a:xfrm>
                <a:off x="2658442" y="3243798"/>
                <a:ext cx="4957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endParaRPr lang="ja-JP" altLang="en-US"/>
              </a:p>
            </p:txBody>
          </p:sp>
        </mc:Choice>
        <mc:Fallback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07B47998-0248-7048-8B49-60F863D9D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42" y="3243798"/>
                <a:ext cx="4957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角丸四角形 24">
            <a:extLst>
              <a:ext uri="{FF2B5EF4-FFF2-40B4-BE49-F238E27FC236}">
                <a16:creationId xmlns:a16="http://schemas.microsoft.com/office/drawing/2014/main" id="{4F0FEF51-23ED-854E-A92C-601BED5681EC}"/>
              </a:ext>
            </a:extLst>
          </p:cNvPr>
          <p:cNvSpPr/>
          <p:nvPr/>
        </p:nvSpPr>
        <p:spPr>
          <a:xfrm>
            <a:off x="4701806" y="3168085"/>
            <a:ext cx="3007715" cy="3232323"/>
          </a:xfrm>
          <a:prstGeom prst="roundRect">
            <a:avLst/>
          </a:prstGeom>
          <a:solidFill>
            <a:schemeClr val="accent6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1384F3E-EB70-5144-BB45-44EADFBF1060}"/>
              </a:ext>
            </a:extLst>
          </p:cNvPr>
          <p:cNvSpPr txBox="1"/>
          <p:nvPr/>
        </p:nvSpPr>
        <p:spPr>
          <a:xfrm>
            <a:off x="-96376" y="4053086"/>
            <a:ext cx="16659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1"/>
                </a:solidFill>
                <a:latin typeface="Cambria" panose="02040503050406030204" pitchFamily="18" charset="0"/>
              </a:rPr>
              <a:t>K times</a:t>
            </a:r>
          </a:p>
          <a:p>
            <a:pPr algn="ctr"/>
            <a:r>
              <a:rPr kumimoji="1" lang="en-US" altLang="ja-JP" sz="1600" dirty="0">
                <a:solidFill>
                  <a:schemeClr val="accent1"/>
                </a:solidFill>
                <a:latin typeface="Cambria" panose="02040503050406030204" pitchFamily="18" charset="0"/>
              </a:rPr>
              <a:t>Data sampling</a:t>
            </a:r>
          </a:p>
          <a:p>
            <a:pPr algn="ctr"/>
            <a:r>
              <a:rPr kumimoji="1" lang="en-US" altLang="ja-JP" sz="1600" dirty="0">
                <a:solidFill>
                  <a:schemeClr val="accent1"/>
                </a:solidFill>
                <a:latin typeface="Cambria" panose="02040503050406030204" pitchFamily="18" charset="0"/>
              </a:rPr>
              <a:t>(K = 1 for </a:t>
            </a:r>
          </a:p>
          <a:p>
            <a:pPr algn="ctr"/>
            <a:r>
              <a:rPr kumimoji="1" lang="en-US" altLang="ja-JP" sz="1600" dirty="0">
                <a:solidFill>
                  <a:schemeClr val="accent1"/>
                </a:solidFill>
                <a:latin typeface="Cambria" panose="02040503050406030204" pitchFamily="18" charset="0"/>
              </a:rPr>
              <a:t>offline RL)</a:t>
            </a:r>
            <a:endParaRPr kumimoji="1" lang="ja-JP" altLang="en-US" sz="160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8ECEB93-A019-084E-A2BC-AED63B206DAD}"/>
              </a:ext>
            </a:extLst>
          </p:cNvPr>
          <p:cNvSpPr txBox="1"/>
          <p:nvPr/>
        </p:nvSpPr>
        <p:spPr>
          <a:xfrm>
            <a:off x="7612540" y="4053086"/>
            <a:ext cx="16659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chemeClr val="accent6"/>
                </a:solidFill>
                <a:latin typeface="Cambria" panose="02040503050406030204" pitchFamily="18" charset="0"/>
              </a:rPr>
              <a:t>T times</a:t>
            </a:r>
          </a:p>
          <a:p>
            <a:pPr algn="ctr"/>
            <a:r>
              <a:rPr kumimoji="1" lang="en-US" altLang="ja-JP" sz="1600" dirty="0">
                <a:solidFill>
                  <a:schemeClr val="accent6"/>
                </a:solidFill>
                <a:latin typeface="Cambria" panose="02040503050406030204" pitchFamily="18" charset="0"/>
              </a:rPr>
              <a:t>Policy update</a:t>
            </a:r>
          </a:p>
          <a:p>
            <a:pPr algn="ctr"/>
            <a:r>
              <a:rPr kumimoji="1" lang="en-US" altLang="ja-JP" sz="1600" dirty="0">
                <a:solidFill>
                  <a:schemeClr val="accent6"/>
                </a:solidFill>
                <a:latin typeface="Cambria" panose="02040503050406030204" pitchFamily="18" charset="0"/>
              </a:rPr>
              <a:t>(T = 1 for</a:t>
            </a:r>
          </a:p>
          <a:p>
            <a:pPr algn="ctr"/>
            <a:r>
              <a:rPr kumimoji="1" lang="en-US" altLang="ja-JP" sz="1600" dirty="0">
                <a:solidFill>
                  <a:schemeClr val="accent6"/>
                </a:solidFill>
                <a:latin typeface="Cambria" panose="02040503050406030204" pitchFamily="18" charset="0"/>
              </a:rPr>
              <a:t>online RL)</a:t>
            </a:r>
          </a:p>
        </p:txBody>
      </p:sp>
      <p:sp>
        <p:nvSpPr>
          <p:cNvPr id="29" name="角丸四角形 28">
            <a:extLst>
              <a:ext uri="{FF2B5EF4-FFF2-40B4-BE49-F238E27FC236}">
                <a16:creationId xmlns:a16="http://schemas.microsoft.com/office/drawing/2014/main" id="{9C609874-F12C-2E48-B5D4-AD4B83911745}"/>
              </a:ext>
            </a:extLst>
          </p:cNvPr>
          <p:cNvSpPr/>
          <p:nvPr/>
        </p:nvSpPr>
        <p:spPr>
          <a:xfrm>
            <a:off x="1516566" y="3168085"/>
            <a:ext cx="3007715" cy="323232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165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CEACF79B-9BDB-454C-9B08-490F2F355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Model estimation is suffered from </a:t>
            </a:r>
            <a:r>
              <a:rPr kumimoji="1" lang="en-US" altLang="ja-JP" dirty="0">
                <a:solidFill>
                  <a:srgbClr val="C00000"/>
                </a:solidFill>
              </a:rPr>
              <a:t>distributional shift</a:t>
            </a:r>
          </a:p>
          <a:p>
            <a:pPr lvl="1"/>
            <a:r>
              <a:rPr lang="en-US" altLang="ja-JP" dirty="0"/>
              <a:t>How is unknown state? How is unknown input?</a:t>
            </a:r>
          </a:p>
          <a:p>
            <a:pPr lvl="1"/>
            <a:r>
              <a:rPr kumimoji="1" lang="en-US" altLang="ja-JP" dirty="0"/>
              <a:t>Policy </a:t>
            </a:r>
            <a:r>
              <a:rPr lang="en-US" altLang="ja-JP" dirty="0"/>
              <a:t>update enhances input distributional shift</a:t>
            </a:r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r>
              <a:rPr lang="en-US" altLang="ja-JP" dirty="0"/>
              <a:t>Trade-off between performance and policy update (parameter </a:t>
            </a:r>
            <a:r>
              <a:rPr lang="en-US" altLang="ja-JP" i="1" dirty="0"/>
              <a:t>T</a:t>
            </a:r>
            <a:r>
              <a:rPr lang="en-US" altLang="ja-JP" dirty="0"/>
              <a:t>) ?</a:t>
            </a:r>
          </a:p>
          <a:p>
            <a:pPr lvl="1"/>
            <a:endParaRPr lang="en-US" altLang="ja-JP" dirty="0"/>
          </a:p>
          <a:p>
            <a:r>
              <a:rPr lang="en-US" altLang="ja-JP" dirty="0"/>
              <a:t>[1] proved it: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0354016-06BA-4A4A-820B-6007B2069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D94B1-EDF3-9E47-BAAA-9815EC1C3422}" type="datetime1">
              <a:rPr kumimoji="1" lang="ja-JP" altLang="en-US" smtClean="0"/>
              <a:t>2020/6/29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75F9268-ECDC-614B-84D0-0C84C442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Control System Theory Group</a:t>
            </a:r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39C21420-A5BF-F949-89FD-4E0A08876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Weekly Report</a:t>
            </a:r>
            <a:endParaRPr kumimoji="1" lang="ja-JP" altLang="en-US"/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C7F34101-4E0B-D447-8CD6-E112CC0A140B}"/>
              </a:ext>
            </a:extLst>
          </p:cNvPr>
          <p:cNvSpPr/>
          <p:nvPr/>
        </p:nvSpPr>
        <p:spPr>
          <a:xfrm rot="5400000">
            <a:off x="1308761" y="2248479"/>
            <a:ext cx="527121" cy="48463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34C023C-DE77-EC4E-94C9-A6503F6A3A46}"/>
                  </a:ext>
                </a:extLst>
              </p:cNvPr>
              <p:cNvSpPr txBox="1"/>
              <p:nvPr/>
            </p:nvSpPr>
            <p:spPr>
              <a:xfrm>
                <a:off x="2356915" y="4334802"/>
                <a:ext cx="2660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acc>
                        <m:accPr>
                          <m:chr m:val="̂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acc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1"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dirty="0"/>
              </a:p>
            </p:txBody>
          </p:sp>
        </mc:Choice>
        <mc:Fallback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34C023C-DE77-EC4E-94C9-A6503F6A3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15" y="4334802"/>
                <a:ext cx="2660280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E9F3B4C-BEE5-F543-88D6-9264970C307F}"/>
                  </a:ext>
                </a:extLst>
              </p:cNvPr>
              <p:cNvSpPr txBox="1"/>
              <p:nvPr/>
            </p:nvSpPr>
            <p:spPr>
              <a:xfrm>
                <a:off x="1837061" y="5442377"/>
                <a:ext cx="3699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kumimoji="1"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kumimoji="1" lang="en-US" altLang="ja-JP" dirty="0">
                    <a:latin typeface="Cambria" panose="02040503050406030204" pitchFamily="18" charset="0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kumimoji="1" lang="en-US" altLang="ja-JP" dirty="0">
                    <a:latin typeface="Cambria" panose="02040503050406030204" pitchFamily="18" charset="0"/>
                  </a:rPr>
                  <a:t> can be </a:t>
                </a:r>
                <a:r>
                  <a:rPr kumimoji="1" lang="en-US" altLang="ja-JP" dirty="0">
                    <a:solidFill>
                      <a:srgbClr val="C00000"/>
                    </a:solidFill>
                    <a:latin typeface="Cambria" panose="02040503050406030204" pitchFamily="18" charset="0"/>
                  </a:rPr>
                  <a:t>linear</a:t>
                </a:r>
                <a:r>
                  <a:rPr kumimoji="1" lang="en-US" altLang="ja-JP" dirty="0">
                    <a:latin typeface="Cambria" panose="020405030504060302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ja-JP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E9F3B4C-BEE5-F543-88D6-9264970C3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061" y="5442377"/>
                <a:ext cx="3699987" cy="369332"/>
              </a:xfrm>
              <a:prstGeom prst="rect">
                <a:avLst/>
              </a:prstGeom>
              <a:blipFill>
                <a:blip r:embed="rId3"/>
                <a:stretch>
                  <a:fillRect t="-10000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05117BB4-F53F-F44C-B534-9B58587CF5DF}"/>
                  </a:ext>
                </a:extLst>
              </p:cNvPr>
              <p:cNvSpPr txBox="1"/>
              <p:nvPr/>
            </p:nvSpPr>
            <p:spPr>
              <a:xfrm>
                <a:off x="1582024" y="4871297"/>
                <a:ext cx="4210062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𝑇𝑉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05117BB4-F53F-F44C-B534-9B58587CF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24" y="4871297"/>
                <a:ext cx="4210062" cy="390748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CDB2FDBD-7144-464F-9CB7-F95ABBC18A07}"/>
              </a:ext>
            </a:extLst>
          </p:cNvPr>
          <p:cNvSpPr/>
          <p:nvPr/>
        </p:nvSpPr>
        <p:spPr>
          <a:xfrm>
            <a:off x="1179505" y="4048747"/>
            <a:ext cx="5141621" cy="2035847"/>
          </a:xfrm>
          <a:prstGeom prst="roundRect">
            <a:avLst/>
          </a:prstGeom>
          <a:solidFill>
            <a:schemeClr val="accent6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1469587-06D8-EF48-A2A1-520C3810A03B}"/>
              </a:ext>
            </a:extLst>
          </p:cNvPr>
          <p:cNvSpPr txBox="1"/>
          <p:nvPr/>
        </p:nvSpPr>
        <p:spPr>
          <a:xfrm>
            <a:off x="6531665" y="5137631"/>
            <a:ext cx="2536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Cambria" panose="02040503050406030204" pitchFamily="18" charset="0"/>
              </a:rPr>
              <a:t>It gets harder to guarantee performance as </a:t>
            </a:r>
            <a:r>
              <a:rPr kumimoji="1" lang="en-US" altLang="ja-JP" i="1" dirty="0">
                <a:latin typeface="Cambria" panose="02040503050406030204" pitchFamily="18" charset="0"/>
              </a:rPr>
              <a:t>T</a:t>
            </a:r>
            <a:r>
              <a:rPr kumimoji="1" lang="en-US" altLang="ja-JP" dirty="0">
                <a:latin typeface="Cambria" panose="02040503050406030204" pitchFamily="18" charset="0"/>
              </a:rPr>
              <a:t> gets larger </a:t>
            </a:r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27A8F2BC-B649-7843-8C45-4C19F3005547}"/>
              </a:ext>
            </a:extLst>
          </p:cNvPr>
          <p:cNvSpPr/>
          <p:nvPr/>
        </p:nvSpPr>
        <p:spPr>
          <a:xfrm>
            <a:off x="5709822" y="5406446"/>
            <a:ext cx="737660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3560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FBBC651-6AF7-6848-BA77-FACD70E8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Read papers to see approaches with control theory</a:t>
            </a:r>
          </a:p>
          <a:p>
            <a:pPr lvl="1"/>
            <a:r>
              <a:rPr lang="en" altLang="ja-JP" dirty="0"/>
              <a:t>N. M. Yazdani, R. K. Moghaddam, B. </a:t>
            </a:r>
            <a:r>
              <a:rPr lang="en" altLang="ja-JP" dirty="0" err="1"/>
              <a:t>Kiumarsi</a:t>
            </a:r>
            <a:r>
              <a:rPr lang="en" altLang="ja-JP" dirty="0"/>
              <a:t> and H. </a:t>
            </a:r>
            <a:r>
              <a:rPr lang="en" altLang="ja-JP" dirty="0" err="1"/>
              <a:t>Modares</a:t>
            </a:r>
            <a:r>
              <a:rPr lang="en" altLang="ja-JP" dirty="0"/>
              <a:t>, "A Safety-Certified Policy Iteration Algorithm for Control of Constrained Nonlinear Systems," in </a:t>
            </a:r>
            <a:r>
              <a:rPr lang="en" altLang="ja-JP" i="1" dirty="0"/>
              <a:t>IEEE Control Systems Letters</a:t>
            </a:r>
            <a:r>
              <a:rPr lang="en" altLang="ja-JP" dirty="0"/>
              <a:t>, vol. 4, no. 3, pp. 686-691, 2020.</a:t>
            </a:r>
          </a:p>
          <a:p>
            <a:pPr lvl="1"/>
            <a:r>
              <a:rPr lang="en" altLang="ja-JP" dirty="0"/>
              <a:t>M. </a:t>
            </a:r>
            <a:r>
              <a:rPr lang="en" altLang="ja-JP" dirty="0" err="1"/>
              <a:t>Hertneck</a:t>
            </a:r>
            <a:r>
              <a:rPr lang="en" altLang="ja-JP" dirty="0"/>
              <a:t>, J. Köhler, S. </a:t>
            </a:r>
            <a:r>
              <a:rPr lang="en" altLang="ja-JP" dirty="0" err="1"/>
              <a:t>Trimpe</a:t>
            </a:r>
            <a:r>
              <a:rPr lang="en" altLang="ja-JP" dirty="0"/>
              <a:t> and F. </a:t>
            </a:r>
            <a:r>
              <a:rPr lang="en" altLang="ja-JP" dirty="0" err="1"/>
              <a:t>Allgöwer</a:t>
            </a:r>
            <a:r>
              <a:rPr lang="en" altLang="ja-JP" dirty="0"/>
              <a:t>, "Learning an Approximate Model Predictive Controller With Guarantees," in </a:t>
            </a:r>
            <a:r>
              <a:rPr lang="en" altLang="ja-JP" i="1" dirty="0"/>
              <a:t>IEEE Control Systems Letters</a:t>
            </a:r>
            <a:r>
              <a:rPr lang="en" altLang="ja-JP" dirty="0"/>
              <a:t>, vol. 2, no. 3, pp. 543-548, 2018.</a:t>
            </a:r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56DD9B5-C441-2D47-8D0D-DC903418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D94B1-EDF3-9E47-BAAA-9815EC1C3422}" type="datetime1">
              <a:rPr kumimoji="1" lang="ja-JP" altLang="en-US" smtClean="0"/>
              <a:t>2020/6/29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2F75414-EA6E-1047-85DB-454D7EBB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Control System Theory Group</a:t>
            </a:r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FC9E6F32-0841-CB48-9102-E59937E6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Weekly Report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6337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40933</TotalTime>
  <Words>233</Words>
  <Application>Microsoft Macintosh PowerPoint</Application>
  <PresentationFormat>画面に合わせる (4:3)</PresentationFormat>
  <Paragraphs>43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10" baseType="lpstr">
      <vt:lpstr>游ゴシック</vt:lpstr>
      <vt:lpstr>Arial</vt:lpstr>
      <vt:lpstr>Calibri</vt:lpstr>
      <vt:lpstr>Cambria</vt:lpstr>
      <vt:lpstr>Cambria Math</vt:lpstr>
      <vt:lpstr>Century</vt:lpstr>
      <vt:lpstr>Office テーマ</vt:lpstr>
      <vt:lpstr>Weekly Report</vt:lpstr>
      <vt:lpstr>Weekly Report</vt:lpstr>
      <vt:lpstr>Weekly Report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PC-A009</dc:creator>
  <cp:lastModifiedBy>takeuchi.ibuki.45r@st.kyoto-u.ac.jp</cp:lastModifiedBy>
  <cp:revision>467</cp:revision>
  <cp:lastPrinted>2020-04-14T07:37:39Z</cp:lastPrinted>
  <dcterms:created xsi:type="dcterms:W3CDTF">2019-05-25T02:00:40Z</dcterms:created>
  <dcterms:modified xsi:type="dcterms:W3CDTF">2020-06-30T02:21:00Z</dcterms:modified>
</cp:coreProperties>
</file>